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3" r:id="rId3"/>
    <p:sldId id="303" r:id="rId4"/>
    <p:sldId id="306" r:id="rId5"/>
    <p:sldId id="305" r:id="rId6"/>
    <p:sldId id="304" r:id="rId7"/>
    <p:sldId id="294" r:id="rId8"/>
    <p:sldId id="295" r:id="rId9"/>
    <p:sldId id="296" r:id="rId10"/>
    <p:sldId id="297" r:id="rId11"/>
    <p:sldId id="265" r:id="rId12"/>
    <p:sldId id="269" r:id="rId13"/>
    <p:sldId id="270" r:id="rId14"/>
    <p:sldId id="271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8" r:id="rId31"/>
    <p:sldId id="264" r:id="rId32"/>
    <p:sldId id="299" r:id="rId33"/>
    <p:sldId id="261" r:id="rId34"/>
    <p:sldId id="258" r:id="rId35"/>
    <p:sldId id="262" r:id="rId36"/>
    <p:sldId id="301" r:id="rId37"/>
    <p:sldId id="300" r:id="rId38"/>
    <p:sldId id="257" r:id="rId39"/>
    <p:sldId id="260" r:id="rId40"/>
    <p:sldId id="259" r:id="rId41"/>
    <p:sldId id="30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3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20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2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85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8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1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7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3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54C0-B8CC-4A6D-B426-0EBF2579A3E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EFC330-4831-4CDC-9822-2DA268337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dc.gov/nios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cdc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0332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Nighttime Backing Hazards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3730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John Harvey, CHST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Brox Industries, Inc.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114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en-US" b="1" dirty="0">
              <a:solidFill>
                <a:srgbClr val="A50021"/>
              </a:solidFill>
            </a:endParaRPr>
          </a:p>
          <a:p>
            <a:pPr algn="ctr">
              <a:buFontTx/>
              <a:buNone/>
            </a:pPr>
            <a:r>
              <a:rPr lang="en-US" altLang="en-US" b="1" dirty="0">
                <a:solidFill>
                  <a:srgbClr val="A50021"/>
                </a:solidFill>
              </a:rPr>
              <a:t>NIOSH Safety and Health Topic: </a:t>
            </a:r>
          </a:p>
          <a:p>
            <a:pPr algn="ctr">
              <a:buFontTx/>
              <a:buNone/>
            </a:pPr>
            <a:r>
              <a:rPr lang="en-US" altLang="en-US" b="1" dirty="0">
                <a:solidFill>
                  <a:srgbClr val="A50021"/>
                </a:solidFill>
              </a:rPr>
              <a:t>Highway Work Zone Safety</a:t>
            </a:r>
          </a:p>
        </p:txBody>
      </p:sp>
      <p:pic>
        <p:nvPicPr>
          <p:cNvPr id="44037" name="Picture 5" descr="NIOSH - National Institute for Occupational Safety and Heal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7620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209800" y="3923438"/>
            <a:ext cx="76898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5400">
                <a:solidFill>
                  <a:schemeClr val="accent2"/>
                </a:solidFill>
              </a:rPr>
              <a:t>Construction Equipment </a:t>
            </a:r>
          </a:p>
          <a:p>
            <a:pPr algn="ctr" eaLnBrk="1" hangingPunct="1"/>
            <a:r>
              <a:rPr lang="en-US" altLang="en-US" sz="5400">
                <a:solidFill>
                  <a:schemeClr val="accent2"/>
                </a:solidFill>
              </a:rPr>
              <a:t>Visibility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4040" name="Picture 8" descr="CDC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33400"/>
            <a:ext cx="1333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274638"/>
            <a:ext cx="6019800" cy="792162"/>
          </a:xfrm>
        </p:spPr>
        <p:txBody>
          <a:bodyPr/>
          <a:lstStyle/>
          <a:p>
            <a:r>
              <a:rPr lang="en-US" altLang="en-US"/>
              <a:t>Ford LT9511</a:t>
            </a:r>
          </a:p>
        </p:txBody>
      </p:sp>
      <p:pic>
        <p:nvPicPr>
          <p:cNvPr id="10245" name="Picture 5" descr="Ford LT9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6038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ord9511-gr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219200"/>
            <a:ext cx="52578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6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74638"/>
            <a:ext cx="4876800" cy="715962"/>
          </a:xfrm>
        </p:spPr>
        <p:txBody>
          <a:bodyPr/>
          <a:lstStyle/>
          <a:p>
            <a:r>
              <a:rPr lang="en-US" altLang="en-US" sz="4000"/>
              <a:t>Ford LT9511</a:t>
            </a:r>
          </a:p>
        </p:txBody>
      </p:sp>
      <p:pic>
        <p:nvPicPr>
          <p:cNvPr id="12293" name="Picture 5" descr="ford9511-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1"/>
            <a:ext cx="50482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ord LT95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274638"/>
            <a:ext cx="4267200" cy="792162"/>
          </a:xfrm>
        </p:spPr>
        <p:txBody>
          <a:bodyPr/>
          <a:lstStyle/>
          <a:p>
            <a:r>
              <a:rPr lang="en-US" altLang="en-US"/>
              <a:t>Ford LT9511</a:t>
            </a:r>
          </a:p>
        </p:txBody>
      </p:sp>
      <p:pic>
        <p:nvPicPr>
          <p:cNvPr id="13317" name="Picture 5" descr="ford9511-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1"/>
            <a:ext cx="50482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ord LT95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274638"/>
            <a:ext cx="4800600" cy="1143000"/>
          </a:xfrm>
        </p:spPr>
        <p:txBody>
          <a:bodyPr/>
          <a:lstStyle/>
          <a:p>
            <a:r>
              <a:rPr lang="en-US" altLang="en-US"/>
              <a:t>Cat 12-G Grader</a:t>
            </a:r>
          </a:p>
        </p:txBody>
      </p:sp>
      <p:pic>
        <p:nvPicPr>
          <p:cNvPr id="20485" name="Picture 5" descr="cat12g-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50482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at 1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74638"/>
            <a:ext cx="4876800" cy="1143000"/>
          </a:xfrm>
        </p:spPr>
        <p:txBody>
          <a:bodyPr/>
          <a:lstStyle/>
          <a:p>
            <a:r>
              <a:rPr lang="en-US" altLang="en-US"/>
              <a:t>Cat 12-G Grader</a:t>
            </a:r>
          </a:p>
        </p:txBody>
      </p:sp>
      <p:pic>
        <p:nvPicPr>
          <p:cNvPr id="21509" name="Picture 5" descr="cat12g-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50482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at 1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274638"/>
            <a:ext cx="5257800" cy="868362"/>
          </a:xfrm>
        </p:spPr>
        <p:txBody>
          <a:bodyPr/>
          <a:lstStyle/>
          <a:p>
            <a:r>
              <a:rPr lang="en-US" altLang="en-US"/>
              <a:t>325-B Excavator</a:t>
            </a:r>
          </a:p>
        </p:txBody>
      </p:sp>
      <p:pic>
        <p:nvPicPr>
          <p:cNvPr id="22533" name="Picture 5" descr="Cat 32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6038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at325b-gr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219200"/>
            <a:ext cx="53340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274638"/>
            <a:ext cx="4572000" cy="1143000"/>
          </a:xfrm>
        </p:spPr>
        <p:txBody>
          <a:bodyPr/>
          <a:lstStyle/>
          <a:p>
            <a:r>
              <a:rPr lang="en-US" altLang="en-US"/>
              <a:t>325-B Excavator</a:t>
            </a:r>
          </a:p>
        </p:txBody>
      </p:sp>
      <p:pic>
        <p:nvPicPr>
          <p:cNvPr id="24581" name="Picture 5" descr="cat325b-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50482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at 32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274638"/>
            <a:ext cx="4419600" cy="1143000"/>
          </a:xfrm>
        </p:spPr>
        <p:txBody>
          <a:bodyPr/>
          <a:lstStyle/>
          <a:p>
            <a:r>
              <a:rPr lang="en-US" altLang="en-US"/>
              <a:t>325-B Excavator</a:t>
            </a:r>
          </a:p>
        </p:txBody>
      </p:sp>
      <p:pic>
        <p:nvPicPr>
          <p:cNvPr id="25605" name="Picture 5" descr="cat325b-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1"/>
            <a:ext cx="504825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at 32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Nighttime Work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to working at night</a:t>
            </a:r>
          </a:p>
          <a:p>
            <a:pPr lvl="1"/>
            <a:r>
              <a:rPr lang="en-US" dirty="0" smtClean="0"/>
              <a:t>Less traffic at night</a:t>
            </a:r>
          </a:p>
          <a:p>
            <a:pPr lvl="1"/>
            <a:r>
              <a:rPr lang="en-US" dirty="0" smtClean="0"/>
              <a:t>Lower impact on area businesses</a:t>
            </a:r>
          </a:p>
          <a:p>
            <a:pPr lvl="1"/>
            <a:r>
              <a:rPr lang="en-US" dirty="0" smtClean="0"/>
              <a:t>Late at night we are often allowed to take more than one lane</a:t>
            </a:r>
          </a:p>
          <a:p>
            <a:pPr lvl="1"/>
            <a:r>
              <a:rPr lang="en-US" dirty="0" smtClean="0"/>
              <a:t>New technology</a:t>
            </a:r>
          </a:p>
          <a:p>
            <a:pPr lvl="2"/>
            <a:r>
              <a:rPr lang="en-US" dirty="0" smtClean="0"/>
              <a:t>Backup cameras standard equipment</a:t>
            </a:r>
          </a:p>
          <a:p>
            <a:pPr lvl="2"/>
            <a:r>
              <a:rPr lang="en-US" dirty="0" smtClean="0"/>
              <a:t>Proximity systems available – each employee on the site is tracked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74638"/>
            <a:ext cx="4343400" cy="1143000"/>
          </a:xfrm>
        </p:spPr>
        <p:txBody>
          <a:bodyPr/>
          <a:lstStyle/>
          <a:p>
            <a:r>
              <a:rPr lang="en-US" altLang="en-US"/>
              <a:t>966-G Loader</a:t>
            </a:r>
          </a:p>
        </p:txBody>
      </p:sp>
      <p:pic>
        <p:nvPicPr>
          <p:cNvPr id="26629" name="Picture 5" descr="Cat 96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6038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at966g-gr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219200"/>
            <a:ext cx="51054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8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74638"/>
            <a:ext cx="4191000" cy="1143000"/>
          </a:xfrm>
        </p:spPr>
        <p:txBody>
          <a:bodyPr/>
          <a:lstStyle/>
          <a:p>
            <a:r>
              <a:rPr lang="en-US" altLang="en-US"/>
              <a:t>966-G Loader</a:t>
            </a:r>
          </a:p>
        </p:txBody>
      </p:sp>
      <p:pic>
        <p:nvPicPr>
          <p:cNvPr id="28677" name="Picture 5" descr="cat966g-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1"/>
            <a:ext cx="50482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at 96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74638"/>
            <a:ext cx="4343400" cy="1143000"/>
          </a:xfrm>
        </p:spPr>
        <p:txBody>
          <a:bodyPr/>
          <a:lstStyle/>
          <a:p>
            <a:r>
              <a:rPr lang="en-US" altLang="en-US"/>
              <a:t>966-G Loader</a:t>
            </a:r>
          </a:p>
        </p:txBody>
      </p:sp>
      <p:pic>
        <p:nvPicPr>
          <p:cNvPr id="29701" name="Picture 5" descr="cat966g-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50482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Cat 96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5045" y="266700"/>
            <a:ext cx="4800600" cy="1143000"/>
          </a:xfrm>
        </p:spPr>
        <p:txBody>
          <a:bodyPr/>
          <a:lstStyle/>
          <a:p>
            <a:r>
              <a:rPr lang="en-US" altLang="en-US" sz="4000" dirty="0"/>
              <a:t>PM565 Cold Planer</a:t>
            </a:r>
          </a:p>
        </p:txBody>
      </p:sp>
      <p:pic>
        <p:nvPicPr>
          <p:cNvPr id="30725" name="Picture 5" descr="Cat PM56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atpm565c-gr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447800"/>
            <a:ext cx="50292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1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5966" y="295275"/>
            <a:ext cx="4876800" cy="1143000"/>
          </a:xfrm>
        </p:spPr>
        <p:txBody>
          <a:bodyPr/>
          <a:lstStyle/>
          <a:p>
            <a:r>
              <a:rPr lang="en-US" altLang="en-US" sz="4000" dirty="0"/>
              <a:t>PM565 Cold Planer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3" name="Picture 5" descr="catpm565c-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638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at PM56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75668" y="304801"/>
            <a:ext cx="4572000" cy="1143000"/>
          </a:xfrm>
        </p:spPr>
        <p:txBody>
          <a:bodyPr/>
          <a:lstStyle/>
          <a:p>
            <a:r>
              <a:rPr lang="en-US" altLang="en-US" sz="4000" dirty="0"/>
              <a:t>PM565 Cold Planer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7" name="Picture 5" descr="catpm565c-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1"/>
            <a:ext cx="55626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Cat PM56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74638"/>
            <a:ext cx="4876800" cy="1143000"/>
          </a:xfrm>
        </p:spPr>
        <p:txBody>
          <a:bodyPr/>
          <a:lstStyle/>
          <a:p>
            <a:r>
              <a:rPr lang="en-US" altLang="en-US"/>
              <a:t>CB534D Roller</a:t>
            </a:r>
          </a:p>
        </p:txBody>
      </p:sp>
      <p:pic>
        <p:nvPicPr>
          <p:cNvPr id="34821" name="Picture 5" descr="Cat CB 53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atcb534d-gr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371600"/>
            <a:ext cx="53340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5638800" cy="1143000"/>
          </a:xfrm>
        </p:spPr>
        <p:txBody>
          <a:bodyPr/>
          <a:lstStyle/>
          <a:p>
            <a:r>
              <a:rPr lang="en-US" altLang="en-US"/>
              <a:t>CB2500 Transfer</a:t>
            </a:r>
          </a:p>
        </p:txBody>
      </p:sp>
      <p:pic>
        <p:nvPicPr>
          <p:cNvPr id="38917" name="Picture 5" descr="Roadtec 250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rdtec2500-gr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295400"/>
            <a:ext cx="52578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4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274638"/>
            <a:ext cx="4495800" cy="1143000"/>
          </a:xfrm>
        </p:spPr>
        <p:txBody>
          <a:bodyPr/>
          <a:lstStyle/>
          <a:p>
            <a:r>
              <a:rPr lang="en-US" altLang="en-US"/>
              <a:t>CB2500 Transfer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65" name="Picture 5" descr="rdtec2500-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52768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Roadtec 250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274638"/>
            <a:ext cx="4572000" cy="1143000"/>
          </a:xfrm>
        </p:spPr>
        <p:txBody>
          <a:bodyPr/>
          <a:lstStyle/>
          <a:p>
            <a:r>
              <a:rPr lang="en-US" altLang="en-US"/>
              <a:t>CB2500 Transfer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89" name="Picture 5" descr="rdtec2500-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533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Roadtec 250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Disadvantages/new hazards</a:t>
            </a:r>
          </a:p>
          <a:p>
            <a:pPr lvl="1"/>
            <a:r>
              <a:rPr lang="en-US" dirty="0"/>
              <a:t>#1 factor still remains: we cannot control the motoring public</a:t>
            </a:r>
          </a:p>
          <a:p>
            <a:pPr lvl="1"/>
            <a:r>
              <a:rPr lang="en-US" dirty="0"/>
              <a:t>Biological clocks – hazards </a:t>
            </a:r>
            <a:r>
              <a:rPr lang="en-US" dirty="0" smtClean="0"/>
              <a:t>and effects of shift work</a:t>
            </a:r>
            <a:endParaRPr lang="en-US" dirty="0"/>
          </a:p>
          <a:p>
            <a:pPr lvl="1"/>
            <a:r>
              <a:rPr lang="en-US" dirty="0"/>
              <a:t>Traffic typically travels at a higher speed – we can’t always get the speed limit reduced either</a:t>
            </a:r>
          </a:p>
          <a:p>
            <a:pPr lvl="1"/>
            <a:r>
              <a:rPr lang="en-US" dirty="0"/>
              <a:t>Reduced visibility</a:t>
            </a:r>
          </a:p>
          <a:p>
            <a:pPr lvl="1"/>
            <a:r>
              <a:rPr lang="en-US" dirty="0"/>
              <a:t>Higher likelihood of impaired and/or fatigued drivers</a:t>
            </a:r>
          </a:p>
          <a:p>
            <a:pPr lvl="1"/>
            <a:r>
              <a:rPr lang="en-US" dirty="0"/>
              <a:t>Weather – often worse at night and further impacts visibility</a:t>
            </a:r>
          </a:p>
          <a:p>
            <a:pPr lvl="1"/>
            <a:r>
              <a:rPr lang="en-US" dirty="0"/>
              <a:t>Noise and </a:t>
            </a:r>
            <a:r>
              <a:rPr lang="en-US" dirty="0" smtClean="0"/>
              <a:t>dust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337" y="2794714"/>
            <a:ext cx="9105364" cy="1127333"/>
          </a:xfrm>
        </p:spPr>
        <p:txBody>
          <a:bodyPr/>
          <a:lstStyle/>
          <a:p>
            <a:r>
              <a:rPr lang="en-US" dirty="0" smtClean="0"/>
              <a:t>Work Zone Safety Hits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These incidents do happen…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2" y="1"/>
            <a:ext cx="80671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Holyoke, MA I91 Work Zone Fatality</a:t>
            </a:r>
            <a:br>
              <a:rPr lang="en-US" dirty="0" smtClean="0"/>
            </a:br>
            <a:r>
              <a:rPr lang="en-US" dirty="0" smtClean="0"/>
              <a:t>June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51 year old father of 2</a:t>
            </a:r>
          </a:p>
          <a:p>
            <a:r>
              <a:rPr lang="en-US" dirty="0" smtClean="0"/>
              <a:t>Laborer struck and fatally injured by tri-axle dump truck during nighttime milling operation</a:t>
            </a:r>
          </a:p>
          <a:p>
            <a:r>
              <a:rPr lang="en-US" dirty="0" smtClean="0"/>
              <a:t>Employee had family working on site with him at the time</a:t>
            </a:r>
          </a:p>
          <a:p>
            <a:r>
              <a:rPr lang="en-US" dirty="0" smtClean="0"/>
              <a:t>Laborers were shoveling excess milled material into a skid steer bucket at the time of the incident</a:t>
            </a:r>
          </a:p>
          <a:p>
            <a:r>
              <a:rPr lang="en-US" dirty="0" smtClean="0"/>
              <a:t>Employee was in middle travel lane up against the open low-speed lane</a:t>
            </a:r>
          </a:p>
          <a:p>
            <a:r>
              <a:rPr lang="en-US" dirty="0" smtClean="0"/>
              <a:t>Employee was run over by the passenger side tandem axles as the dump truck was backing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go wrong…or right depending on POV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3" y="1815668"/>
            <a:ext cx="6098783" cy="4574088"/>
          </a:xfrm>
        </p:spPr>
      </p:pic>
    </p:spTree>
    <p:extLst>
      <p:ext uri="{BB962C8B-B14F-4D97-AF65-F5344CB8AC3E}">
        <p14:creationId xmlns:p14="http://schemas.microsoft.com/office/powerpoint/2010/main" val="19916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62" y="943123"/>
            <a:ext cx="7245003" cy="5433753"/>
          </a:xfrm>
        </p:spPr>
      </p:pic>
    </p:spTree>
    <p:extLst>
      <p:ext uri="{BB962C8B-B14F-4D97-AF65-F5344CB8AC3E}">
        <p14:creationId xmlns:p14="http://schemas.microsoft.com/office/powerpoint/2010/main" val="6883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5" y="456947"/>
            <a:ext cx="8082130" cy="6061598"/>
          </a:xfrm>
        </p:spPr>
      </p:pic>
    </p:spTree>
    <p:extLst>
      <p:ext uri="{BB962C8B-B14F-4D97-AF65-F5344CB8AC3E}">
        <p14:creationId xmlns:p14="http://schemas.microsoft.com/office/powerpoint/2010/main" val="12036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Operator’s point of view – paver and transfer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55" y="1930400"/>
            <a:ext cx="3559625" cy="4221809"/>
          </a:xfrm>
        </p:spPr>
      </p:pic>
    </p:spTree>
    <p:extLst>
      <p:ext uri="{BB962C8B-B14F-4D97-AF65-F5344CB8AC3E}">
        <p14:creationId xmlns:p14="http://schemas.microsoft.com/office/powerpoint/2010/main" val="33587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tools for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Pre-shift safety meetings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Dedicated safety crews with the sole function of setting up and maintaining work zones</a:t>
            </a:r>
          </a:p>
          <a:p>
            <a:r>
              <a:rPr lang="en-US" dirty="0" smtClean="0"/>
              <a:t>Adequate lighting on site</a:t>
            </a:r>
          </a:p>
          <a:p>
            <a:r>
              <a:rPr lang="en-US" dirty="0" smtClean="0"/>
              <a:t>PPE readily available</a:t>
            </a:r>
          </a:p>
          <a:p>
            <a:r>
              <a:rPr lang="en-US" dirty="0" smtClean="0"/>
              <a:t>Comprehensive contract trucking agreements signed by all contractors</a:t>
            </a:r>
          </a:p>
          <a:p>
            <a:r>
              <a:rPr lang="en-US" dirty="0" smtClean="0"/>
              <a:t>Driving and checking the work zone </a:t>
            </a:r>
          </a:p>
          <a:p>
            <a:r>
              <a:rPr lang="en-US" dirty="0" smtClean="0"/>
              <a:t>Police details</a:t>
            </a:r>
          </a:p>
          <a:p>
            <a:r>
              <a:rPr lang="en-US" dirty="0" smtClean="0"/>
              <a:t>Don’t just do the minimum – go above and beyond!</a:t>
            </a:r>
          </a:p>
          <a:p>
            <a:r>
              <a:rPr lang="en-US" dirty="0" smtClean="0"/>
              <a:t>Make the TTCP work for its location and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Whistles for Life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www.whistlesforlife.com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95" y="1930400"/>
            <a:ext cx="6515945" cy="3879949"/>
          </a:xfrm>
        </p:spPr>
      </p:pic>
    </p:spTree>
    <p:extLst>
      <p:ext uri="{BB962C8B-B14F-4D97-AF65-F5344CB8AC3E}">
        <p14:creationId xmlns:p14="http://schemas.microsoft.com/office/powerpoint/2010/main" val="14489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Whistles for Life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Distributed to all field employees, quarries/plants included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be used for emergency purposes only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Workers can be very spread out – QC for example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be used to communicate the following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Employee in the “danger zone” of backing or moving equipment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Injury on site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Vehicle entering the work zone from the open travel lanes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in the work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Limited operator visibility</a:t>
            </a:r>
          </a:p>
          <a:p>
            <a:r>
              <a:rPr lang="en-US" dirty="0" smtClean="0"/>
              <a:t>Operators focused on their tasks</a:t>
            </a:r>
          </a:p>
          <a:p>
            <a:r>
              <a:rPr lang="en-US" dirty="0" smtClean="0"/>
              <a:t>Changing direction frequently</a:t>
            </a:r>
          </a:p>
          <a:p>
            <a:r>
              <a:rPr lang="en-US" dirty="0" smtClean="0"/>
              <a:t>Very limited space between equipment and open traffic lane</a:t>
            </a:r>
          </a:p>
          <a:p>
            <a:r>
              <a:rPr lang="en-US" dirty="0" smtClean="0"/>
              <a:t>Backup alarms – “habituation”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160589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7201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Truck Spotters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Brox policy for 2015 season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Designated truck spotters on each crew wears special orange vests to designate as the spotter and ticket taker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person from the crew designated by foreman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Policy communicated to all employees and also all hired trucks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Workzonesafety.org</a:t>
            </a:r>
          </a:p>
          <a:p>
            <a:r>
              <a:rPr lang="en-US" dirty="0" smtClean="0"/>
              <a:t>Massachusetts FACE reports, mass.gov</a:t>
            </a:r>
          </a:p>
          <a:p>
            <a:r>
              <a:rPr lang="en-US" dirty="0" smtClean="0"/>
              <a:t>CDC.gov, NIOSH Highway Work Zone Safety</a:t>
            </a:r>
          </a:p>
          <a:p>
            <a:r>
              <a:rPr lang="en-US" dirty="0" smtClean="0"/>
              <a:t>Manual on Uniform Traffic Control Devices, 2009 edition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26" y="1982279"/>
            <a:ext cx="2470934" cy="310471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05114" y="3307724"/>
            <a:ext cx="4184034" cy="453822"/>
          </a:xfrm>
        </p:spPr>
        <p:txBody>
          <a:bodyPr/>
          <a:lstStyle/>
          <a:p>
            <a:r>
              <a:rPr lang="en-US" dirty="0" smtClean="0"/>
              <a:t>What does this sign really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not forget…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87103" y="5388888"/>
            <a:ext cx="4184035" cy="5954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Distracted Driving!</a:t>
            </a:r>
          </a:p>
          <a:p>
            <a:r>
              <a:rPr lang="en-US" dirty="0" smtClean="0"/>
              <a:t>Nowadays, this is a HUGE hazard!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02" y="1432589"/>
            <a:ext cx="6603132" cy="3718070"/>
          </a:xfrm>
        </p:spPr>
      </p:pic>
    </p:spTree>
    <p:extLst>
      <p:ext uri="{BB962C8B-B14F-4D97-AF65-F5344CB8AC3E}">
        <p14:creationId xmlns:p14="http://schemas.microsoft.com/office/powerpoint/2010/main" val="42672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8090" cy="68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637" cy="68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2332" cy="69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4468</TotalTime>
  <Words>533</Words>
  <Application>Microsoft Office PowerPoint</Application>
  <PresentationFormat>Widescreen</PresentationFormat>
  <Paragraphs>95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Trebuchet MS</vt:lpstr>
      <vt:lpstr>Wingdings 3</vt:lpstr>
      <vt:lpstr>Facet</vt:lpstr>
      <vt:lpstr>Nighttime Backing Hazards</vt:lpstr>
      <vt:lpstr>Nighttime Work Zones</vt:lpstr>
      <vt:lpstr>Challenges </vt:lpstr>
      <vt:lpstr>Equipment in the work zone</vt:lpstr>
      <vt:lpstr>PowerPoint Presentation</vt:lpstr>
      <vt:lpstr>Let’s not forget…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Ford LT9511</vt:lpstr>
      <vt:lpstr>Ford LT9511</vt:lpstr>
      <vt:lpstr>Ford LT9511</vt:lpstr>
      <vt:lpstr>Cat 12-G Grader</vt:lpstr>
      <vt:lpstr>Cat 12-G Grader</vt:lpstr>
      <vt:lpstr>325-B Excavator</vt:lpstr>
      <vt:lpstr>325-B Excavator</vt:lpstr>
      <vt:lpstr>325-B Excavator</vt:lpstr>
      <vt:lpstr>966-G Loader</vt:lpstr>
      <vt:lpstr>966-G Loader</vt:lpstr>
      <vt:lpstr>966-G Loader</vt:lpstr>
      <vt:lpstr>PM565 Cold Planer</vt:lpstr>
      <vt:lpstr>PM565 Cold Planer</vt:lpstr>
      <vt:lpstr>PM565 Cold Planer</vt:lpstr>
      <vt:lpstr>CB534D Roller</vt:lpstr>
      <vt:lpstr>CB2500 Transfer</vt:lpstr>
      <vt:lpstr>CB2500 Transfer</vt:lpstr>
      <vt:lpstr>CB2500 Transfer</vt:lpstr>
      <vt:lpstr>Work Zone Safety Hits Home</vt:lpstr>
      <vt:lpstr>PowerPoint Presentation</vt:lpstr>
      <vt:lpstr>Holyoke, MA I91 Work Zone Fatality June 2015</vt:lpstr>
      <vt:lpstr>What can go wrong…or right depending on POV</vt:lpstr>
      <vt:lpstr>PowerPoint Presentation</vt:lpstr>
      <vt:lpstr>PowerPoint Presentation</vt:lpstr>
      <vt:lpstr>Operator’s point of view – paver and transfer machine</vt:lpstr>
      <vt:lpstr>Some tools for prevention</vt:lpstr>
      <vt:lpstr>Whistles for Life www.whistlesforlife.com</vt:lpstr>
      <vt:lpstr>Whistles for Life</vt:lpstr>
      <vt:lpstr>Truck Spotters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Nighttime Backing Hazards</dc:title>
  <dc:creator>Brad Ferland</dc:creator>
  <cp:lastModifiedBy>John W. Conroy</cp:lastModifiedBy>
  <cp:revision>28</cp:revision>
  <dcterms:created xsi:type="dcterms:W3CDTF">2016-01-08T17:01:46Z</dcterms:created>
  <dcterms:modified xsi:type="dcterms:W3CDTF">2016-04-05T14:26:20Z</dcterms:modified>
</cp:coreProperties>
</file>